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4" r:id="rId4"/>
    <p:sldId id="281" r:id="rId5"/>
    <p:sldId id="282" r:id="rId6"/>
    <p:sldId id="283" r:id="rId7"/>
    <p:sldId id="284" r:id="rId8"/>
    <p:sldId id="286" r:id="rId9"/>
    <p:sldId id="290" r:id="rId10"/>
    <p:sldId id="291" r:id="rId11"/>
    <p:sldId id="287" r:id="rId12"/>
    <p:sldId id="288" r:id="rId13"/>
    <p:sldId id="293" r:id="rId14"/>
    <p:sldId id="29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ru-RU" sz="2500" b="1" u="sng" dirty="0" smtClean="0"/>
              <a:t>2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dirty="0" smtClean="0"/>
              <a:t>Система управления версиями </a:t>
            </a:r>
            <a:r>
              <a:rPr lang="en-US" sz="2500" dirty="0" smtClean="0"/>
              <a:t>Mercurial</a:t>
            </a:r>
          </a:p>
          <a:p>
            <a:pPr algn="ctr"/>
            <a:r>
              <a:rPr lang="en-US" sz="2500" dirty="0" smtClean="0"/>
              <a:t>(</a:t>
            </a:r>
            <a:r>
              <a:rPr lang="ru-RU" sz="2500" dirty="0" smtClean="0"/>
              <a:t>аналог </a:t>
            </a:r>
            <a:r>
              <a:rPr lang="en-US" sz="2500" dirty="0" err="1" smtClean="0"/>
              <a:t>git</a:t>
            </a:r>
            <a:r>
              <a:rPr lang="en-US" sz="2500" dirty="0" smtClean="0"/>
              <a:t>, </a:t>
            </a:r>
            <a:r>
              <a:rPr lang="en-US" sz="2500" dirty="0" err="1" smtClean="0"/>
              <a:t>svn</a:t>
            </a:r>
            <a:r>
              <a:rPr lang="en-US" sz="2500" dirty="0" smtClean="0"/>
              <a:t>(subversion) </a:t>
            </a:r>
            <a:r>
              <a:rPr lang="ru-RU" sz="2500" dirty="0" smtClean="0"/>
              <a:t>и др.</a:t>
            </a:r>
            <a:r>
              <a:rPr lang="en-US" sz="2500" dirty="0" smtClean="0"/>
              <a:t>)</a:t>
            </a:r>
            <a:endParaRPr lang="ru-RU" sz="25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95292"/>
            <a:ext cx="887242" cy="10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Файлы\ICONS\bmc-io-framewo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команды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40530" y="2427734"/>
            <a:ext cx="2303278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merge –r N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5856" y="2234357"/>
            <a:ext cx="5443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Команда слияния текущего изменения с указанным в ключе </a:t>
            </a:r>
            <a:r>
              <a:rPr lang="en-US" sz="2200" dirty="0" smtClean="0"/>
              <a:t>–r.</a:t>
            </a:r>
            <a:endParaRPr lang="ru-RU" sz="2200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3651870"/>
            <a:ext cx="2304256" cy="6480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resolve –l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resolve -m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5856" y="3075806"/>
            <a:ext cx="51125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Ключ –</a:t>
            </a:r>
            <a:r>
              <a:rPr lang="en-US" sz="2200" dirty="0" smtClean="0"/>
              <a:t>L </a:t>
            </a:r>
            <a:r>
              <a:rPr lang="ru-RU" sz="2200" dirty="0" smtClean="0"/>
              <a:t>(маленькая) означает, что нужно показать список конфликтных файлов.</a:t>
            </a:r>
          </a:p>
          <a:p>
            <a:r>
              <a:rPr lang="ru-RU" sz="2200" dirty="0" smtClean="0"/>
              <a:t>Ключ –</a:t>
            </a:r>
            <a:r>
              <a:rPr lang="en-US" sz="2200" dirty="0" smtClean="0"/>
              <a:t>m </a:t>
            </a:r>
            <a:r>
              <a:rPr lang="ru-RU" sz="2200" dirty="0" smtClean="0"/>
              <a:t>означает, что конфликтные файлы исправлены и их нужно отметить как «исправленные».</a:t>
            </a:r>
          </a:p>
        </p:txBody>
      </p:sp>
      <p:cxnSp>
        <p:nvCxnSpPr>
          <p:cNvPr id="39" name="Прямая соединительная линия 38"/>
          <p:cNvCxnSpPr>
            <a:stCxn id="24" idx="3"/>
            <a:endCxn id="25" idx="1"/>
          </p:cNvCxnSpPr>
          <p:nvPr/>
        </p:nvCxnSpPr>
        <p:spPr>
          <a:xfrm>
            <a:off x="2843808" y="2607754"/>
            <a:ext cx="432048" cy="11324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6" idx="3"/>
            <a:endCxn id="27" idx="1"/>
          </p:cNvCxnSpPr>
          <p:nvPr/>
        </p:nvCxnSpPr>
        <p:spPr>
          <a:xfrm flipV="1">
            <a:off x="2843808" y="3968358"/>
            <a:ext cx="432048" cy="754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39552" y="1275606"/>
            <a:ext cx="4104456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commit –m “description”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ci –m “description”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1059582"/>
            <a:ext cx="37867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Команда создания коммита, где в ключе </a:t>
            </a:r>
            <a:r>
              <a:rPr lang="en-US" sz="2200" dirty="0" smtClean="0"/>
              <a:t>–m </a:t>
            </a:r>
            <a:r>
              <a:rPr lang="ru-RU" sz="2200" dirty="0" smtClean="0"/>
              <a:t>указывается описание коммита.</a:t>
            </a:r>
          </a:p>
        </p:txBody>
      </p:sp>
      <p:cxnSp>
        <p:nvCxnSpPr>
          <p:cNvPr id="37" name="Прямая соединительная линия 36"/>
          <p:cNvCxnSpPr>
            <a:stCxn id="34" idx="3"/>
            <a:endCxn id="35" idx="1"/>
          </p:cNvCxnSpPr>
          <p:nvPr/>
        </p:nvCxnSpPr>
        <p:spPr>
          <a:xfrm>
            <a:off x="4644008" y="1599642"/>
            <a:ext cx="288032" cy="1393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9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нового проекта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72200" y="1903230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1384197"/>
            <a:ext cx="55446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200" dirty="0" smtClean="0"/>
              <a:t>Переходим в папку с будущим проектом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Инициализируем проект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Переходим в создавшуюся папку </a:t>
            </a:r>
            <a:r>
              <a:rPr lang="en-US" sz="2200" dirty="0" smtClean="0"/>
              <a:t>.hg</a:t>
            </a:r>
            <a:endParaRPr lang="ru-RU" sz="2200" dirty="0" smtClean="0"/>
          </a:p>
          <a:p>
            <a:pPr marL="457200" indent="-457200">
              <a:buAutoNum type="arabicPeriod"/>
            </a:pPr>
            <a:r>
              <a:rPr lang="ru-RU" sz="2200" dirty="0" smtClean="0"/>
              <a:t>Создаем пустой файл </a:t>
            </a:r>
            <a:r>
              <a:rPr lang="en-US" sz="2200" dirty="0" err="1" smtClean="0"/>
              <a:t>hgrc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ru-RU" sz="2200" dirty="0"/>
              <a:t>Прописываем в него настройки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Возвращаемся в корень проекта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Скачиваем изменения либо добавляем файлы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Прочие манипуляции с проектом…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2409596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 .hg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1399174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2922036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 ..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72200" y="3434476"/>
            <a:ext cx="2160240" cy="6494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hg pull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add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Прямая соединительная линия 31"/>
          <p:cNvCxnSpPr>
            <a:endCxn id="29" idx="1"/>
          </p:cNvCxnSpPr>
          <p:nvPr/>
        </p:nvCxnSpPr>
        <p:spPr>
          <a:xfrm flipV="1">
            <a:off x="5940152" y="1579194"/>
            <a:ext cx="432048" cy="2044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6" idx="1"/>
          </p:cNvCxnSpPr>
          <p:nvPr/>
        </p:nvCxnSpPr>
        <p:spPr>
          <a:xfrm>
            <a:off x="4067944" y="1931680"/>
            <a:ext cx="2304256" cy="15157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9" idx="1"/>
          </p:cNvCxnSpPr>
          <p:nvPr/>
        </p:nvCxnSpPr>
        <p:spPr>
          <a:xfrm>
            <a:off x="5508104" y="2336848"/>
            <a:ext cx="864096" cy="25276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30" idx="1"/>
          </p:cNvCxnSpPr>
          <p:nvPr/>
        </p:nvCxnSpPr>
        <p:spPr>
          <a:xfrm flipV="1">
            <a:off x="5004048" y="3102056"/>
            <a:ext cx="1368152" cy="18002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31" idx="1"/>
          </p:cNvCxnSpPr>
          <p:nvPr/>
        </p:nvCxnSpPr>
        <p:spPr>
          <a:xfrm flipV="1">
            <a:off x="1979712" y="3759197"/>
            <a:ext cx="4392488" cy="180705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Файл </a:t>
            </a:r>
            <a:r>
              <a:rPr lang="en-US" dirty="0" err="1" smtClean="0"/>
              <a:t>hgrc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3" y="1384197"/>
            <a:ext cx="8064895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[paths]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default = https://bitbucket.org/exuser/my_project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username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exuser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[defaults]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= -v -f --debug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-v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debug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commit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-v --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debug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Файл </a:t>
            </a:r>
            <a:r>
              <a:rPr lang="en-US" dirty="0" smtClean="0"/>
              <a:t>.</a:t>
            </a:r>
            <a:r>
              <a:rPr lang="en-US" dirty="0" err="1" smtClean="0"/>
              <a:t>hgignore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3" y="1384197"/>
            <a:ext cx="8064895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syntax: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regexp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~$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conf.php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^files/modules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/common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cache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files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elFinder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Показательные </a:t>
            </a:r>
            <a:r>
              <a:rPr lang="ru-RU" dirty="0" err="1" smtClean="0"/>
              <a:t>видеоуроки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1580" y="135667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https://goo.gl/7zXbiM</a:t>
            </a:r>
            <a:endParaRPr lang="ru-RU" sz="3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572" y="2499742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200" dirty="0" smtClean="0"/>
              <a:t>Вступление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Создание репозитория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Работа с ветками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Игнорирование файлов </a:t>
            </a:r>
            <a:r>
              <a:rPr lang="en-US" sz="2200" dirty="0" smtClean="0"/>
              <a:t>(.</a:t>
            </a:r>
            <a:r>
              <a:rPr lang="en-US" sz="2200" dirty="0" err="1" smtClean="0"/>
              <a:t>hgignore</a:t>
            </a:r>
            <a:r>
              <a:rPr lang="en-US" sz="22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Работа в команде. Удаленный репозиторий на </a:t>
            </a:r>
            <a:r>
              <a:rPr lang="en-US" sz="2200" dirty="0" smtClean="0"/>
              <a:t>bitbucket.org</a:t>
            </a:r>
          </a:p>
          <a:p>
            <a:pPr marL="342900" indent="-342900">
              <a:buAutoNum type="arabicPeriod"/>
            </a:pPr>
            <a:r>
              <a:rPr lang="ru-RU" sz="2200" dirty="0"/>
              <a:t>Клонирование репозитория. Работа в команде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6391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Система управления версиями </a:t>
            </a:r>
            <a:r>
              <a:rPr lang="en-US" sz="2000" b="1" dirty="0" smtClean="0"/>
              <a:t>Mercurial (</a:t>
            </a:r>
            <a:r>
              <a:rPr lang="ru-RU" sz="2000" b="1" dirty="0" smtClean="0"/>
              <a:t>аналог </a:t>
            </a:r>
            <a:r>
              <a:rPr lang="en-US" sz="2000" b="1" dirty="0" err="1" smtClean="0"/>
              <a:t>git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svn</a:t>
            </a:r>
            <a:r>
              <a:rPr lang="en-US" sz="2000" b="1" dirty="0" smtClean="0"/>
              <a:t>(subversion) </a:t>
            </a:r>
            <a:r>
              <a:rPr lang="ru-RU" sz="2000" b="1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90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система управления версиями </a:t>
            </a:r>
            <a:r>
              <a:rPr lang="en-US" dirty="0" smtClean="0"/>
              <a:t>(VCS)?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92669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/>
              <a:t>Система управления версиями</a:t>
            </a:r>
            <a:r>
              <a:rPr lang="ru-RU" sz="2200" dirty="0"/>
              <a:t> (от англ. </a:t>
            </a:r>
            <a:r>
              <a:rPr lang="ru-RU" sz="2200" i="1" dirty="0" err="1"/>
              <a:t>Version</a:t>
            </a:r>
            <a:r>
              <a:rPr lang="ru-RU" sz="2200" i="1" dirty="0"/>
              <a:t> </a:t>
            </a:r>
            <a:r>
              <a:rPr lang="ru-RU" sz="2200" i="1" dirty="0" err="1"/>
              <a:t>Control</a:t>
            </a:r>
            <a:r>
              <a:rPr lang="ru-RU" sz="2200" i="1" dirty="0"/>
              <a:t> </a:t>
            </a:r>
            <a:r>
              <a:rPr lang="ru-RU" sz="2200" i="1" dirty="0" err="1"/>
              <a:t>System</a:t>
            </a:r>
            <a:r>
              <a:rPr lang="ru-RU" sz="2200" i="1" dirty="0"/>
              <a:t>, VCS</a:t>
            </a:r>
            <a:r>
              <a:rPr lang="ru-RU" sz="2200" dirty="0"/>
              <a:t> или </a:t>
            </a:r>
            <a:r>
              <a:rPr lang="ru-RU" sz="2200" i="1" dirty="0" err="1"/>
              <a:t>Revision</a:t>
            </a:r>
            <a:r>
              <a:rPr lang="ru-RU" sz="2200" i="1" dirty="0"/>
              <a:t> </a:t>
            </a:r>
            <a:r>
              <a:rPr lang="ru-RU" sz="2200" i="1" dirty="0" err="1"/>
              <a:t>Control</a:t>
            </a:r>
            <a:r>
              <a:rPr lang="ru-RU" sz="2200" i="1" dirty="0"/>
              <a:t> </a:t>
            </a:r>
            <a:r>
              <a:rPr lang="ru-RU" sz="2200" i="1" dirty="0" err="1"/>
              <a:t>System</a:t>
            </a:r>
            <a:r>
              <a:rPr lang="ru-RU" sz="2200" dirty="0"/>
              <a:t>) — программное обеспечение для облегчения работы с изменяющейся информацией. Система управления версиями позволяет хранить несколько версий одного и того же документа, при необходимости возвращаться к более ранним версиям, определять, кто и когда сделал то или иное изменение, и многое другое.</a:t>
            </a:r>
          </a:p>
          <a:p>
            <a:pPr algn="just"/>
            <a:r>
              <a:rPr lang="ru-RU" sz="2200" dirty="0"/>
              <a:t>Такие системы наиболее широко используются при разработке </a:t>
            </a:r>
            <a:r>
              <a:rPr lang="ru-RU" sz="2200" dirty="0" smtClean="0"/>
              <a:t>ПО </a:t>
            </a:r>
            <a:r>
              <a:rPr lang="ru-RU" sz="2200" dirty="0"/>
              <a:t>для хранения исходных кодов разрабатываемой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5046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smtClean="0"/>
              <a:t>Mercurial?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15090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err="1"/>
              <a:t>Mercurial</a:t>
            </a:r>
            <a:r>
              <a:rPr lang="ru-RU" sz="2200" dirty="0"/>
              <a:t> </a:t>
            </a:r>
            <a:r>
              <a:rPr lang="ru-RU" sz="2200" dirty="0" smtClean="0"/>
              <a:t>, </a:t>
            </a:r>
            <a:r>
              <a:rPr lang="ru-RU" sz="2200" dirty="0"/>
              <a:t>он же </a:t>
            </a:r>
            <a:r>
              <a:rPr lang="ru-RU" sz="2200" b="1" dirty="0" err="1" smtClean="0"/>
              <a:t>Hg</a:t>
            </a:r>
            <a:r>
              <a:rPr lang="ru-RU" sz="2200" b="1" dirty="0" smtClean="0"/>
              <a:t> </a:t>
            </a:r>
            <a:r>
              <a:rPr lang="ru-RU" sz="2200" dirty="0" smtClean="0"/>
              <a:t>– кроссплатформенная распределённая </a:t>
            </a:r>
            <a:r>
              <a:rPr lang="ru-RU" sz="2200" dirty="0"/>
              <a:t>система управления </a:t>
            </a:r>
            <a:r>
              <a:rPr lang="ru-RU" sz="2200" dirty="0" smtClean="0"/>
              <a:t>версиями (</a:t>
            </a:r>
            <a:r>
              <a:rPr lang="en-US" sz="2200" dirty="0" smtClean="0"/>
              <a:t>VCS</a:t>
            </a:r>
            <a:r>
              <a:rPr lang="ru-RU" sz="2200" dirty="0" smtClean="0"/>
              <a:t>), </a:t>
            </a:r>
            <a:r>
              <a:rPr lang="ru-RU" sz="2200" dirty="0"/>
              <a:t>разработанная для </a:t>
            </a:r>
            <a:r>
              <a:rPr lang="ru-RU" sz="2200" dirty="0" smtClean="0"/>
              <a:t>работы </a:t>
            </a:r>
            <a:r>
              <a:rPr lang="ru-RU" sz="2200" dirty="0"/>
              <a:t>с очень большими </a:t>
            </a:r>
            <a:r>
              <a:rPr lang="ru-RU" sz="2200" dirty="0" err="1" smtClean="0"/>
              <a:t>репозиториями</a:t>
            </a:r>
            <a:r>
              <a:rPr lang="ru-RU" sz="2200" dirty="0" smtClean="0"/>
              <a:t> кода.</a:t>
            </a:r>
            <a:r>
              <a:rPr lang="en-US" sz="2200" dirty="0" smtClean="0"/>
              <a:t> </a:t>
            </a:r>
            <a:r>
              <a:rPr lang="ru-RU" sz="2200" dirty="0" smtClean="0"/>
              <a:t>Является консольной программой.</a:t>
            </a:r>
            <a:r>
              <a:rPr lang="en-US" sz="2200" dirty="0" smtClean="0"/>
              <a:t> </a:t>
            </a:r>
            <a:r>
              <a:rPr lang="ru-RU" sz="2200" dirty="0" smtClean="0"/>
              <a:t>Является </a:t>
            </a:r>
            <a:r>
              <a:rPr lang="ru-RU" sz="2200" dirty="0"/>
              <a:t>распределённой (децентрализованной) системой контроля </a:t>
            </a:r>
            <a:r>
              <a:rPr lang="ru-RU" sz="2200" dirty="0" smtClean="0"/>
              <a:t>версий.</a:t>
            </a:r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512" y="3219822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Репозиторий, хранилище - место, где хранятся и поддерживаются какие-либо данные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147814"/>
            <a:ext cx="4248472" cy="1512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project-directory)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cd (project-directory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(add some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hg commit -m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“Start”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156" y="809045"/>
            <a:ext cx="82256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На </a:t>
            </a:r>
            <a:r>
              <a:rPr lang="ru-RU" sz="2200" dirty="0"/>
              <a:t>личном компьютере создаётся новый репозиторий (путём клонирования существующего репозитория, создания нового и т. п.);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В рабочей директории данного </a:t>
            </a:r>
            <a:r>
              <a:rPr lang="ru-RU" sz="2200" dirty="0" smtClean="0"/>
              <a:t>репозитория</a:t>
            </a:r>
            <a:r>
              <a:rPr lang="ru-RU" sz="2200" dirty="0"/>
              <a:t> </a:t>
            </a:r>
            <a:r>
              <a:rPr lang="ru-RU" sz="2200" dirty="0" smtClean="0"/>
              <a:t>изменяются/добавляются/удаляются </a:t>
            </a:r>
            <a:r>
              <a:rPr lang="ru-RU" sz="2200" dirty="0"/>
              <a:t>файлы;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Выполняется фиксация (</a:t>
            </a:r>
            <a:r>
              <a:rPr lang="ru-RU" sz="2200" dirty="0" err="1"/>
              <a:t>commit</a:t>
            </a:r>
            <a:r>
              <a:rPr lang="ru-RU" sz="2200" dirty="0"/>
              <a:t>) изменений в данный репозиторий (то есть в локальный репозиторий на личном компьютере);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Шаги 2 и 3 повторяются столько раз, сколько необходимо;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При необходимости производится синхронизация изменений с другими </a:t>
            </a:r>
            <a:r>
              <a:rPr lang="ru-RU" sz="2200" dirty="0" err="1"/>
              <a:t>репозиториями</a:t>
            </a:r>
            <a:r>
              <a:rPr lang="ru-RU" sz="2200" dirty="0"/>
              <a:t>: забираются (</a:t>
            </a:r>
            <a:r>
              <a:rPr lang="ru-RU" sz="2200" dirty="0" err="1"/>
              <a:t>pull</a:t>
            </a:r>
            <a:r>
              <a:rPr lang="ru-RU" sz="2200" dirty="0"/>
              <a:t>) чужие наборы изменений и/или отдаются (</a:t>
            </a:r>
            <a:r>
              <a:rPr lang="ru-RU" sz="2200" dirty="0" err="1"/>
              <a:t>push</a:t>
            </a:r>
            <a:r>
              <a:rPr lang="ru-RU" sz="2200" dirty="0"/>
              <a:t>) собственные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9156" y="267494"/>
            <a:ext cx="7763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Рабочий процесс, как правило, выглядит следующим образом</a:t>
            </a:r>
            <a:r>
              <a:rPr lang="ru-RU" sz="2200" dirty="0" smtClean="0"/>
              <a:t>: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915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3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66088"/>
            <a:ext cx="1487588" cy="17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27984" y="627534"/>
            <a:ext cx="23762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Поддерживается</a:t>
            </a:r>
          </a:p>
          <a:p>
            <a:r>
              <a:rPr lang="ru-RU" sz="2200" dirty="0"/>
              <a:t>о</a:t>
            </a:r>
            <a:r>
              <a:rPr lang="ru-RU" sz="2200" dirty="0" smtClean="0"/>
              <a:t>перационными</a:t>
            </a:r>
          </a:p>
          <a:p>
            <a:r>
              <a:rPr lang="ru-RU" sz="2200" dirty="0" smtClean="0"/>
              <a:t>системами: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Linux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Windows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MacOS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другие</a:t>
            </a:r>
            <a:endParaRPr lang="ru-RU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728640" y="3798208"/>
            <a:ext cx="76867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/>
              <a:t>Скачать можно по адресу:</a:t>
            </a:r>
          </a:p>
          <a:p>
            <a:pPr algn="ctr"/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https://www.mercurial-scm.org/downloads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350785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2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команды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1239022"/>
            <a:ext cx="144016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03598"/>
            <a:ext cx="40110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Инициализация нового проекта</a:t>
            </a:r>
            <a:endParaRPr lang="ru-RU" sz="2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1743078"/>
            <a:ext cx="144016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pull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1707654"/>
            <a:ext cx="49022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Скачать все изменения из репозитория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2320303"/>
            <a:ext cx="158417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heads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99792" y="2284879"/>
            <a:ext cx="4605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Посмотреть список доступных веток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2876730"/>
            <a:ext cx="1944216" cy="6311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summary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sum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9792" y="2810421"/>
            <a:ext cx="59479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Посмотреть текущую ветку и номер изменения,</a:t>
            </a:r>
          </a:p>
          <a:p>
            <a:r>
              <a:rPr lang="ru-RU" sz="2200" dirty="0" smtClean="0"/>
              <a:t>на которое обновлен проект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3651870"/>
            <a:ext cx="1780973" cy="5900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status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stat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99792" y="3602509"/>
            <a:ext cx="6106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Посмотреть список не закрепленных изменений,</a:t>
            </a:r>
          </a:p>
          <a:p>
            <a:r>
              <a:rPr lang="ru-RU" sz="2200" dirty="0" smtClean="0"/>
              <a:t>добавленных, удаленных, конфликтных файлов</a:t>
            </a:r>
          </a:p>
        </p:txBody>
      </p:sp>
      <p:cxnSp>
        <p:nvCxnSpPr>
          <p:cNvPr id="28" name="Прямая соединительная линия 27"/>
          <p:cNvCxnSpPr>
            <a:stCxn id="6" idx="3"/>
            <a:endCxn id="3" idx="1"/>
          </p:cNvCxnSpPr>
          <p:nvPr/>
        </p:nvCxnSpPr>
        <p:spPr>
          <a:xfrm>
            <a:off x="1979712" y="1419042"/>
            <a:ext cx="72008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3"/>
            <a:endCxn id="21" idx="1"/>
          </p:cNvCxnSpPr>
          <p:nvPr/>
        </p:nvCxnSpPr>
        <p:spPr>
          <a:xfrm>
            <a:off x="1979712" y="1923098"/>
            <a:ext cx="72008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2" idx="3"/>
            <a:endCxn id="23" idx="1"/>
          </p:cNvCxnSpPr>
          <p:nvPr/>
        </p:nvCxnSpPr>
        <p:spPr>
          <a:xfrm>
            <a:off x="2123728" y="2500323"/>
            <a:ext cx="57606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4" idx="3"/>
            <a:endCxn id="25" idx="1"/>
          </p:cNvCxnSpPr>
          <p:nvPr/>
        </p:nvCxnSpPr>
        <p:spPr>
          <a:xfrm>
            <a:off x="2483768" y="3192292"/>
            <a:ext cx="216024" cy="285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6" idx="3"/>
          </p:cNvCxnSpPr>
          <p:nvPr/>
        </p:nvCxnSpPr>
        <p:spPr>
          <a:xfrm flipV="1">
            <a:off x="2320525" y="3929160"/>
            <a:ext cx="379267" cy="17711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39552" y="4407374"/>
            <a:ext cx="144016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diff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9792" y="4371950"/>
            <a:ext cx="42303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Подробный просмотр изменений</a:t>
            </a:r>
          </a:p>
        </p:txBody>
      </p:sp>
      <p:cxnSp>
        <p:nvCxnSpPr>
          <p:cNvPr id="30" name="Прямая соединительная линия 29"/>
          <p:cNvCxnSpPr>
            <a:stCxn id="19" idx="3"/>
            <a:endCxn id="29" idx="1"/>
          </p:cNvCxnSpPr>
          <p:nvPr/>
        </p:nvCxnSpPr>
        <p:spPr>
          <a:xfrm>
            <a:off x="1979712" y="4587394"/>
            <a:ext cx="72008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команды</a:t>
            </a:r>
            <a:endParaRPr lang="ru-RU" dirty="0"/>
          </a:p>
        </p:txBody>
      </p:sp>
      <p:pic>
        <p:nvPicPr>
          <p:cNvPr id="4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494"/>
            <a:ext cx="60006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1239022"/>
            <a:ext cx="1368152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03598"/>
            <a:ext cx="49750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Добавить добавленные файлы в проект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1856785"/>
            <a:ext cx="1656184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-A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1821361"/>
            <a:ext cx="4745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Удалить удаленные файлы из проекта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2427734"/>
            <a:ext cx="3240360" cy="717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push –-new-branch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2378373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Отправить изменение (коммит) в репозиторий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0530" y="3322788"/>
            <a:ext cx="2807334" cy="11931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$ hg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update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update –r 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update –C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hg update –r N -C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35897" y="3234918"/>
            <a:ext cx="4824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Обновить проект до определенного изменения. Ключ –</a:t>
            </a:r>
            <a:r>
              <a:rPr lang="en-US" sz="2200" dirty="0" smtClean="0"/>
              <a:t>r </a:t>
            </a:r>
            <a:r>
              <a:rPr lang="ru-RU" sz="2200" dirty="0" smtClean="0"/>
              <a:t>указывает номер изменения. Ключ –С (большая) означает, что нужно «перетереть» старые изменения при обновлении</a:t>
            </a:r>
          </a:p>
        </p:txBody>
      </p:sp>
      <p:cxnSp>
        <p:nvCxnSpPr>
          <p:cNvPr id="28" name="Прямая соединительная линия 27"/>
          <p:cNvCxnSpPr>
            <a:stCxn id="6" idx="3"/>
            <a:endCxn id="3" idx="1"/>
          </p:cNvCxnSpPr>
          <p:nvPr/>
        </p:nvCxnSpPr>
        <p:spPr>
          <a:xfrm>
            <a:off x="1907704" y="1419042"/>
            <a:ext cx="792088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3"/>
            <a:endCxn id="21" idx="1"/>
          </p:cNvCxnSpPr>
          <p:nvPr/>
        </p:nvCxnSpPr>
        <p:spPr>
          <a:xfrm>
            <a:off x="2195736" y="2036805"/>
            <a:ext cx="50405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2" idx="3"/>
            <a:endCxn id="23" idx="1"/>
          </p:cNvCxnSpPr>
          <p:nvPr/>
        </p:nvCxnSpPr>
        <p:spPr>
          <a:xfrm flipV="1">
            <a:off x="3779912" y="2763094"/>
            <a:ext cx="432048" cy="2318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4" idx="3"/>
            <a:endCxn id="25" idx="1"/>
          </p:cNvCxnSpPr>
          <p:nvPr/>
        </p:nvCxnSpPr>
        <p:spPr>
          <a:xfrm>
            <a:off x="3347864" y="3919377"/>
            <a:ext cx="288033" cy="208093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599</TotalTime>
  <Words>621</Words>
  <Application>Microsoft Office PowerPoint</Application>
  <PresentationFormat>Экран (16:9)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Что такое система управления версиями (VCS)?</vt:lpstr>
      <vt:lpstr>Что такое Mercurial?</vt:lpstr>
      <vt:lpstr>Презентация PowerPoint</vt:lpstr>
      <vt:lpstr>Презентация PowerPoint</vt:lpstr>
      <vt:lpstr>Основные команды</vt:lpstr>
      <vt:lpstr>Основные команды</vt:lpstr>
      <vt:lpstr>Основные команды</vt:lpstr>
      <vt:lpstr>Создание нового проекта</vt:lpstr>
      <vt:lpstr>Файл hgrc</vt:lpstr>
      <vt:lpstr>Файл .hgignore</vt:lpstr>
      <vt:lpstr>Показательные видеоуроки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162</cp:revision>
  <dcterms:created xsi:type="dcterms:W3CDTF">2018-01-03T03:29:07Z</dcterms:created>
  <dcterms:modified xsi:type="dcterms:W3CDTF">2018-05-29T05:14:12Z</dcterms:modified>
</cp:coreProperties>
</file>