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94" r:id="rId4"/>
    <p:sldId id="281" r:id="rId5"/>
    <p:sldId id="282" r:id="rId6"/>
    <p:sldId id="283" r:id="rId7"/>
    <p:sldId id="284" r:id="rId8"/>
    <p:sldId id="286" r:id="rId9"/>
    <p:sldId id="290" r:id="rId10"/>
    <p:sldId id="291" r:id="rId11"/>
    <p:sldId id="287" r:id="rId12"/>
    <p:sldId id="288" r:id="rId13"/>
    <p:sldId id="293" r:id="rId14"/>
    <p:sldId id="292" r:id="rId15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44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29.05.2018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80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29.05.2018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4311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29.05.2018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094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29.05.2018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4087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29.05.2018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83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29.05.2018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7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29.05.2018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077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29.05.2018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24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29.05.2018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386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29.05.2018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397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29.05.2018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746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66890-2ED3-4191-B9CB-A02CD26DC8D6}" type="datetimeFigureOut">
              <a:rPr lang="ru-RU" smtClean="0"/>
              <a:t>29.05.2018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676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992" y="1746142"/>
            <a:ext cx="7772400" cy="1102519"/>
          </a:xfrm>
        </p:spPr>
        <p:txBody>
          <a:bodyPr/>
          <a:lstStyle/>
          <a:p>
            <a:r>
              <a:rPr lang="en-US" dirty="0" smtClean="0"/>
              <a:t>IO Framework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42384" y="2034174"/>
            <a:ext cx="896144" cy="64807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v</a:t>
            </a:r>
            <a:r>
              <a:rPr lang="en-US" dirty="0" smtClean="0"/>
              <a:t>er. 5.x</a:t>
            </a:r>
            <a:endParaRPr lang="ru-RU" dirty="0"/>
          </a:p>
        </p:txBody>
      </p:sp>
      <p:pic>
        <p:nvPicPr>
          <p:cNvPr id="1026" name="Picture 2" descr="D:\Файлы\ICONS\bmc_logo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664010"/>
            <a:ext cx="1390278" cy="964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47564" y="3413487"/>
            <a:ext cx="7848872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dirty="0" smtClean="0"/>
              <a:t>УРОК № </a:t>
            </a:r>
            <a:r>
              <a:rPr lang="ru-RU" sz="2500" b="1" u="sng" dirty="0" smtClean="0"/>
              <a:t>2</a:t>
            </a:r>
            <a:r>
              <a:rPr lang="ru-RU" sz="2500" dirty="0" smtClean="0"/>
              <a:t> </a:t>
            </a:r>
            <a:r>
              <a:rPr lang="ru-RU" dirty="0" smtClean="0"/>
              <a:t>из 1</a:t>
            </a:r>
            <a:r>
              <a:rPr lang="en-US" dirty="0" smtClean="0"/>
              <a:t>4</a:t>
            </a:r>
            <a:r>
              <a:rPr lang="ru-RU" sz="2500" dirty="0" smtClean="0"/>
              <a:t>:</a:t>
            </a:r>
          </a:p>
          <a:p>
            <a:pPr algn="ctr"/>
            <a:r>
              <a:rPr lang="ru-RU" sz="2500" dirty="0" smtClean="0"/>
              <a:t>Система управления версиями </a:t>
            </a:r>
            <a:r>
              <a:rPr lang="en-US" sz="2500" dirty="0" smtClean="0"/>
              <a:t>Mercurial</a:t>
            </a:r>
          </a:p>
          <a:p>
            <a:pPr algn="ctr"/>
            <a:r>
              <a:rPr lang="en-US" sz="2500" dirty="0" smtClean="0"/>
              <a:t>(</a:t>
            </a:r>
            <a:r>
              <a:rPr lang="ru-RU" sz="2500" dirty="0" smtClean="0"/>
              <a:t>аналог </a:t>
            </a:r>
            <a:r>
              <a:rPr lang="en-US" sz="2500" dirty="0" err="1" smtClean="0"/>
              <a:t>git</a:t>
            </a:r>
            <a:r>
              <a:rPr lang="en-US" sz="2500" dirty="0" smtClean="0"/>
              <a:t>, </a:t>
            </a:r>
            <a:r>
              <a:rPr lang="en-US" sz="2500" dirty="0" err="1" smtClean="0"/>
              <a:t>svn</a:t>
            </a:r>
            <a:r>
              <a:rPr lang="en-US" sz="2500" dirty="0" smtClean="0"/>
              <a:t>(subversion) </a:t>
            </a:r>
            <a:r>
              <a:rPr lang="ru-RU" sz="2500" dirty="0" smtClean="0"/>
              <a:t>и др.</a:t>
            </a:r>
            <a:r>
              <a:rPr lang="en-US" sz="2500" dirty="0" smtClean="0"/>
              <a:t>)</a:t>
            </a:r>
            <a:endParaRPr lang="ru-RU" sz="2500" dirty="0" smtClean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331640" y="3147814"/>
            <a:ext cx="6480720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 descr="C:\Users\LexInZector\Desktop\New_Mercurial_logo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595292"/>
            <a:ext cx="887242" cy="1064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D:\Файлы\ICONS\bmc-io-framework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423" y="627534"/>
            <a:ext cx="874713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83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команды</a:t>
            </a:r>
            <a:endParaRPr lang="ru-RU" dirty="0"/>
          </a:p>
        </p:txBody>
      </p:sp>
      <p:pic>
        <p:nvPicPr>
          <p:cNvPr id="4" name="Picture 2" descr="C:\Users\LexInZector\Desktop\New_Mercurial_logo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7494"/>
            <a:ext cx="60006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Прямоугольник 23"/>
          <p:cNvSpPr/>
          <p:nvPr/>
        </p:nvSpPr>
        <p:spPr>
          <a:xfrm>
            <a:off x="540530" y="2427734"/>
            <a:ext cx="2303278" cy="36004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$ hg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merge –r N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275856" y="2234357"/>
            <a:ext cx="54439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/>
              <a:t>Команда слияния текущего изменения с указанным в ключе </a:t>
            </a:r>
            <a:r>
              <a:rPr lang="en-US" sz="2200" dirty="0" smtClean="0"/>
              <a:t>–r.</a:t>
            </a:r>
            <a:endParaRPr lang="ru-RU" sz="2200" dirty="0" smtClean="0"/>
          </a:p>
        </p:txBody>
      </p:sp>
      <p:sp>
        <p:nvSpPr>
          <p:cNvPr id="26" name="Прямоугольник 25"/>
          <p:cNvSpPr/>
          <p:nvPr/>
        </p:nvSpPr>
        <p:spPr>
          <a:xfrm>
            <a:off x="539552" y="3651870"/>
            <a:ext cx="2304256" cy="6480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$ hg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resolve –l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$ hg resolve -m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75856" y="3075806"/>
            <a:ext cx="511256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/>
              <a:t>Ключ –</a:t>
            </a:r>
            <a:r>
              <a:rPr lang="en-US" sz="2200" dirty="0" smtClean="0"/>
              <a:t>L </a:t>
            </a:r>
            <a:r>
              <a:rPr lang="ru-RU" sz="2200" dirty="0" smtClean="0"/>
              <a:t>(маленькая) означает, что нужно показать список конфликтных файлов.</a:t>
            </a:r>
          </a:p>
          <a:p>
            <a:r>
              <a:rPr lang="ru-RU" sz="2200" dirty="0" smtClean="0"/>
              <a:t>Ключ –</a:t>
            </a:r>
            <a:r>
              <a:rPr lang="en-US" sz="2200" dirty="0" smtClean="0"/>
              <a:t>m </a:t>
            </a:r>
            <a:r>
              <a:rPr lang="ru-RU" sz="2200" dirty="0" smtClean="0"/>
              <a:t>означает, что конфликтные файлы исправлены и их нужно отметить как «исправленные».</a:t>
            </a:r>
          </a:p>
        </p:txBody>
      </p:sp>
      <p:cxnSp>
        <p:nvCxnSpPr>
          <p:cNvPr id="39" name="Прямая соединительная линия 38"/>
          <p:cNvCxnSpPr>
            <a:stCxn id="24" idx="3"/>
            <a:endCxn id="25" idx="1"/>
          </p:cNvCxnSpPr>
          <p:nvPr/>
        </p:nvCxnSpPr>
        <p:spPr>
          <a:xfrm>
            <a:off x="2843808" y="2607754"/>
            <a:ext cx="432048" cy="11324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>
            <a:stCxn id="26" idx="3"/>
            <a:endCxn id="27" idx="1"/>
          </p:cNvCxnSpPr>
          <p:nvPr/>
        </p:nvCxnSpPr>
        <p:spPr>
          <a:xfrm flipV="1">
            <a:off x="2843808" y="3968358"/>
            <a:ext cx="432048" cy="7548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539552" y="1275606"/>
            <a:ext cx="4104456" cy="64807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$ hg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commit –m “description”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$ hg ci –m “description”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32040" y="1059582"/>
            <a:ext cx="378675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/>
              <a:t>Команда создания коммита, где в ключе </a:t>
            </a:r>
            <a:r>
              <a:rPr lang="en-US" sz="2200" dirty="0" smtClean="0"/>
              <a:t>–m </a:t>
            </a:r>
            <a:r>
              <a:rPr lang="ru-RU" sz="2200" dirty="0" smtClean="0"/>
              <a:t>указывается описание коммита.</a:t>
            </a:r>
          </a:p>
        </p:txBody>
      </p:sp>
      <p:cxnSp>
        <p:nvCxnSpPr>
          <p:cNvPr id="37" name="Прямая соединительная линия 36"/>
          <p:cNvCxnSpPr>
            <a:stCxn id="34" idx="3"/>
            <a:endCxn id="35" idx="1"/>
          </p:cNvCxnSpPr>
          <p:nvPr/>
        </p:nvCxnSpPr>
        <p:spPr>
          <a:xfrm>
            <a:off x="4644008" y="1599642"/>
            <a:ext cx="288032" cy="13938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693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Создание нового проекта</a:t>
            </a:r>
            <a:endParaRPr lang="ru-RU" dirty="0"/>
          </a:p>
        </p:txBody>
      </p:sp>
      <p:pic>
        <p:nvPicPr>
          <p:cNvPr id="4" name="Picture 2" descr="C:\Users\LexInZector\Desktop\New_Mercurial_logo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7494"/>
            <a:ext cx="60006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6372200" y="1903230"/>
            <a:ext cx="2160240" cy="36004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$ hg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3" y="1384197"/>
            <a:ext cx="554461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ru-RU" sz="2200" dirty="0" smtClean="0"/>
              <a:t>Переходим в папку с будущим проектом</a:t>
            </a:r>
          </a:p>
          <a:p>
            <a:pPr marL="457200" indent="-457200">
              <a:buAutoNum type="arabicPeriod"/>
            </a:pPr>
            <a:r>
              <a:rPr lang="ru-RU" sz="2200" dirty="0" smtClean="0"/>
              <a:t>Инициализируем проект</a:t>
            </a:r>
          </a:p>
          <a:p>
            <a:pPr marL="457200" indent="-457200">
              <a:buAutoNum type="arabicPeriod"/>
            </a:pPr>
            <a:r>
              <a:rPr lang="ru-RU" sz="2200" dirty="0" smtClean="0"/>
              <a:t>Переходим в создавшуюся папку </a:t>
            </a:r>
            <a:r>
              <a:rPr lang="en-US" sz="2200" dirty="0" smtClean="0"/>
              <a:t>.hg</a:t>
            </a:r>
            <a:endParaRPr lang="ru-RU" sz="2200" dirty="0" smtClean="0"/>
          </a:p>
          <a:p>
            <a:pPr marL="457200" indent="-457200">
              <a:buAutoNum type="arabicPeriod"/>
            </a:pPr>
            <a:r>
              <a:rPr lang="ru-RU" sz="2200" dirty="0" smtClean="0"/>
              <a:t>Создаем пустой файл </a:t>
            </a:r>
            <a:r>
              <a:rPr lang="en-US" sz="2200" dirty="0" err="1" smtClean="0"/>
              <a:t>hgrc</a:t>
            </a:r>
            <a:endParaRPr lang="en-US" sz="2200" dirty="0" smtClean="0"/>
          </a:p>
          <a:p>
            <a:pPr marL="457200" indent="-457200">
              <a:buAutoNum type="arabicPeriod"/>
            </a:pPr>
            <a:r>
              <a:rPr lang="ru-RU" sz="2200" dirty="0"/>
              <a:t>Прописываем в него настройки</a:t>
            </a:r>
          </a:p>
          <a:p>
            <a:pPr marL="457200" indent="-457200">
              <a:buAutoNum type="arabicPeriod"/>
            </a:pPr>
            <a:r>
              <a:rPr lang="ru-RU" sz="2200" dirty="0" smtClean="0"/>
              <a:t>Возвращаемся в корень проекта</a:t>
            </a:r>
          </a:p>
          <a:p>
            <a:pPr marL="457200" indent="-457200">
              <a:buAutoNum type="arabicPeriod"/>
            </a:pPr>
            <a:r>
              <a:rPr lang="ru-RU" sz="2200" dirty="0" smtClean="0"/>
              <a:t>Скачиваем изменения либо добавляем файлы</a:t>
            </a:r>
          </a:p>
          <a:p>
            <a:pPr marL="457200" indent="-457200">
              <a:buAutoNum type="arabicPeriod"/>
            </a:pPr>
            <a:r>
              <a:rPr lang="ru-RU" sz="2200" dirty="0" smtClean="0"/>
              <a:t>Прочие манипуляции с проектом…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6372200" y="2409596"/>
            <a:ext cx="2160240" cy="36004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$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cd .hg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372200" y="1399174"/>
            <a:ext cx="2160240" cy="36004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$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cd &lt;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proj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372200" y="2922036"/>
            <a:ext cx="2160240" cy="36004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$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cd ..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372200" y="3434476"/>
            <a:ext cx="2160240" cy="64944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$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hg pull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$ hg add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2" name="Прямая соединительная линия 31"/>
          <p:cNvCxnSpPr>
            <a:endCxn id="29" idx="1"/>
          </p:cNvCxnSpPr>
          <p:nvPr/>
        </p:nvCxnSpPr>
        <p:spPr>
          <a:xfrm flipV="1">
            <a:off x="5940152" y="1579194"/>
            <a:ext cx="432048" cy="20448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>
            <a:endCxn id="6" idx="1"/>
          </p:cNvCxnSpPr>
          <p:nvPr/>
        </p:nvCxnSpPr>
        <p:spPr>
          <a:xfrm>
            <a:off x="4067944" y="1931680"/>
            <a:ext cx="2304256" cy="15157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endCxn id="19" idx="1"/>
          </p:cNvCxnSpPr>
          <p:nvPr/>
        </p:nvCxnSpPr>
        <p:spPr>
          <a:xfrm>
            <a:off x="5508104" y="2336848"/>
            <a:ext cx="864096" cy="252768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endCxn id="30" idx="1"/>
          </p:cNvCxnSpPr>
          <p:nvPr/>
        </p:nvCxnSpPr>
        <p:spPr>
          <a:xfrm flipV="1">
            <a:off x="5004048" y="3102056"/>
            <a:ext cx="1368152" cy="18002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>
            <a:endCxn id="31" idx="1"/>
          </p:cNvCxnSpPr>
          <p:nvPr/>
        </p:nvCxnSpPr>
        <p:spPr>
          <a:xfrm flipV="1">
            <a:off x="1979712" y="3759197"/>
            <a:ext cx="4392488" cy="180705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853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Файл </a:t>
            </a:r>
            <a:r>
              <a:rPr lang="en-US" dirty="0" err="1" smtClean="0"/>
              <a:t>hgrc</a:t>
            </a:r>
            <a:endParaRPr lang="ru-RU" dirty="0"/>
          </a:p>
        </p:txBody>
      </p:sp>
      <p:pic>
        <p:nvPicPr>
          <p:cNvPr id="4" name="Picture 2" descr="C:\Users\LexInZector\Desktop\New_Mercurial_logo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7494"/>
            <a:ext cx="60006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9553" y="1384197"/>
            <a:ext cx="8064895" cy="31700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[paths]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default = https://bitbucket.org/exuser/my_project</a:t>
            </a:r>
          </a:p>
          <a:p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ui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]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username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exuser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[defaults]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push = -v -f --debug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pull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-v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--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debug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commit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= -v --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debug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0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Файл </a:t>
            </a:r>
            <a:r>
              <a:rPr lang="en-US" dirty="0" smtClean="0"/>
              <a:t>.</a:t>
            </a:r>
            <a:r>
              <a:rPr lang="en-US" dirty="0" err="1" smtClean="0"/>
              <a:t>hgignore</a:t>
            </a:r>
            <a:endParaRPr lang="ru-RU" dirty="0"/>
          </a:p>
        </p:txBody>
      </p:sp>
      <p:pic>
        <p:nvPicPr>
          <p:cNvPr id="4" name="Picture 2" descr="C:\Users\LexInZector\Desktop\New_Mercurial_logo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7494"/>
            <a:ext cx="60006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9553" y="1384197"/>
            <a:ext cx="8064895" cy="31700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syntax: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regexp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~$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^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conf.php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^files/modules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^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img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/common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^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cache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/*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^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files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/*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^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elFinder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93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Показательные </a:t>
            </a:r>
            <a:r>
              <a:rPr lang="ru-RU" dirty="0" err="1" smtClean="0"/>
              <a:t>видеоуроки</a:t>
            </a:r>
            <a:endParaRPr lang="ru-RU" dirty="0"/>
          </a:p>
        </p:txBody>
      </p:sp>
      <p:pic>
        <p:nvPicPr>
          <p:cNvPr id="4" name="Picture 2" descr="C:\Users\LexInZector\Desktop\New_Mercurial_logo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7494"/>
            <a:ext cx="60006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91580" y="1356677"/>
            <a:ext cx="7560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Courier New" pitchFamily="49" charset="0"/>
                <a:cs typeface="Courier New" pitchFamily="49" charset="0"/>
              </a:rPr>
              <a:t>https://goo.gl/7zXbiM</a:t>
            </a:r>
            <a:endParaRPr lang="ru-RU" sz="3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9572" y="2499742"/>
            <a:ext cx="770485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200" dirty="0" smtClean="0"/>
              <a:t>Вступление</a:t>
            </a:r>
          </a:p>
          <a:p>
            <a:pPr marL="342900" indent="-342900">
              <a:buAutoNum type="arabicPeriod"/>
            </a:pPr>
            <a:r>
              <a:rPr lang="ru-RU" sz="2200" dirty="0" smtClean="0"/>
              <a:t>Создание репозитория</a:t>
            </a:r>
          </a:p>
          <a:p>
            <a:pPr marL="342900" indent="-342900">
              <a:buAutoNum type="arabicPeriod"/>
            </a:pPr>
            <a:r>
              <a:rPr lang="ru-RU" sz="2200" dirty="0" smtClean="0"/>
              <a:t>Работа с ветками</a:t>
            </a:r>
          </a:p>
          <a:p>
            <a:pPr marL="342900" indent="-342900">
              <a:buAutoNum type="arabicPeriod"/>
            </a:pPr>
            <a:r>
              <a:rPr lang="ru-RU" sz="2200" dirty="0" smtClean="0"/>
              <a:t>Игнорирование файлов </a:t>
            </a:r>
            <a:r>
              <a:rPr lang="en-US" sz="2200" dirty="0" smtClean="0"/>
              <a:t>(.</a:t>
            </a:r>
            <a:r>
              <a:rPr lang="en-US" sz="2200" dirty="0" err="1" smtClean="0"/>
              <a:t>hgignore</a:t>
            </a:r>
            <a:r>
              <a:rPr lang="en-US" sz="2200" dirty="0" smtClean="0"/>
              <a:t>)</a:t>
            </a:r>
          </a:p>
          <a:p>
            <a:pPr marL="342900" indent="-342900">
              <a:buAutoNum type="arabicPeriod"/>
            </a:pPr>
            <a:r>
              <a:rPr lang="ru-RU" sz="2200" dirty="0" smtClean="0"/>
              <a:t>Работа в команде. Удаленный репозиторий на </a:t>
            </a:r>
            <a:r>
              <a:rPr lang="en-US" sz="2200" dirty="0" smtClean="0"/>
              <a:t>bitbucket.org</a:t>
            </a:r>
          </a:p>
          <a:p>
            <a:pPr marL="342900" indent="-342900">
              <a:buAutoNum type="arabicPeriod"/>
            </a:pPr>
            <a:r>
              <a:rPr lang="ru-RU" sz="2200" dirty="0"/>
              <a:t>Клонирование репозитория. Работа в команде</a:t>
            </a:r>
            <a:endParaRPr lang="ru-RU" sz="2200" dirty="0" smtClean="0"/>
          </a:p>
        </p:txBody>
      </p:sp>
    </p:spTree>
    <p:extLst>
      <p:ext uri="{BB962C8B-B14F-4D97-AF65-F5344CB8AC3E}">
        <p14:creationId xmlns:p14="http://schemas.microsoft.com/office/powerpoint/2010/main" val="363911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уроков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51521" y="1190955"/>
            <a:ext cx="424847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Введение в сервисы платформы и </a:t>
            </a:r>
            <a:r>
              <a:rPr lang="ru-RU" sz="2000" dirty="0" err="1" smtClean="0"/>
              <a:t>фреймворк</a:t>
            </a:r>
            <a:endParaRPr lang="ru-RU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000" b="1" dirty="0" smtClean="0"/>
              <a:t>Система управления версиями </a:t>
            </a:r>
            <a:r>
              <a:rPr lang="en-US" sz="2000" b="1" dirty="0" smtClean="0"/>
              <a:t>Mercurial (</a:t>
            </a:r>
            <a:r>
              <a:rPr lang="ru-RU" sz="2000" b="1" dirty="0" smtClean="0"/>
              <a:t>аналог </a:t>
            </a:r>
            <a:r>
              <a:rPr lang="en-US" sz="2000" b="1" dirty="0" err="1" smtClean="0"/>
              <a:t>git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svn</a:t>
            </a:r>
            <a:r>
              <a:rPr lang="en-US" sz="2000" b="1" dirty="0" smtClean="0"/>
              <a:t>(subversion) </a:t>
            </a:r>
            <a:r>
              <a:rPr lang="ru-RU" sz="2000" b="1" dirty="0" smtClean="0"/>
              <a:t>и др.)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Controller </a:t>
            </a:r>
            <a:r>
              <a:rPr lang="ru-RU" sz="2000" dirty="0" smtClean="0"/>
              <a:t>и работа с ними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Controller </a:t>
            </a:r>
            <a:r>
              <a:rPr lang="ru-RU" sz="2000" dirty="0" smtClean="0"/>
              <a:t>и работа с ними (закрепление)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Class </a:t>
            </a:r>
            <a:r>
              <a:rPr lang="ru-RU" sz="2000" dirty="0" smtClean="0"/>
              <a:t>и работа с ними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Model </a:t>
            </a:r>
            <a:r>
              <a:rPr lang="ru-RU" sz="2000" dirty="0" smtClean="0"/>
              <a:t>и работа с ними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View </a:t>
            </a:r>
            <a:r>
              <a:rPr lang="ru-RU" sz="2000" dirty="0" smtClean="0"/>
              <a:t>и работа с ними, взаимодействие </a:t>
            </a:r>
            <a:r>
              <a:rPr lang="en-US" sz="2000" dirty="0" smtClean="0"/>
              <a:t>View </a:t>
            </a:r>
            <a:r>
              <a:rPr lang="ru-RU" sz="2000" dirty="0" smtClean="0"/>
              <a:t>с </a:t>
            </a:r>
            <a:r>
              <a:rPr lang="en-US" sz="2000" dirty="0" smtClean="0"/>
              <a:t>Model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44008" y="1203598"/>
            <a:ext cx="424847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8"/>
            </a:pPr>
            <a:r>
              <a:rPr lang="ru-RU" sz="2000" dirty="0" err="1" smtClean="0"/>
              <a:t>Шаблонизатор</a:t>
            </a:r>
            <a:r>
              <a:rPr lang="ru-RU" sz="2000" dirty="0" smtClean="0"/>
              <a:t> </a:t>
            </a:r>
            <a:r>
              <a:rPr lang="en-US" sz="2000" dirty="0" smtClean="0"/>
              <a:t>Twig </a:t>
            </a:r>
            <a:r>
              <a:rPr lang="ru-RU" sz="2000" dirty="0" smtClean="0"/>
              <a:t>и работа с ним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Обращение к </a:t>
            </a:r>
            <a:r>
              <a:rPr lang="en-US" sz="2000" dirty="0" smtClean="0"/>
              <a:t>Model </a:t>
            </a:r>
            <a:r>
              <a:rPr lang="ru-RU" sz="2000" dirty="0" smtClean="0"/>
              <a:t>через </a:t>
            </a:r>
            <a:r>
              <a:rPr lang="en-US" sz="2000" dirty="0" smtClean="0"/>
              <a:t>JavaScript</a:t>
            </a:r>
            <a:r>
              <a:rPr lang="ru-RU" sz="2000" dirty="0" smtClean="0"/>
              <a:t>, работа с </a:t>
            </a:r>
            <a:r>
              <a:rPr lang="en-US" sz="2000" dirty="0" err="1" smtClean="0"/>
              <a:t>Yepnope</a:t>
            </a:r>
            <a:endParaRPr lang="en-US" sz="2000" dirty="0" smtClean="0"/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Работа с </a:t>
            </a:r>
            <a:r>
              <a:rPr lang="en-US" sz="2000" dirty="0" smtClean="0"/>
              <a:t>Bin </a:t>
            </a:r>
            <a:r>
              <a:rPr lang="ru-RU" sz="2000" dirty="0" smtClean="0"/>
              <a:t>и </a:t>
            </a:r>
            <a:r>
              <a:rPr lang="en-US" sz="2000" dirty="0" err="1" smtClean="0"/>
              <a:t>Cron</a:t>
            </a:r>
            <a:r>
              <a:rPr lang="en-US" sz="2000" dirty="0" smtClean="0"/>
              <a:t> </a:t>
            </a:r>
            <a:r>
              <a:rPr lang="ru-RU" sz="2000" dirty="0" smtClean="0"/>
              <a:t>файлами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Методы «общения» проектов между собой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Проект «с нуля». С чего начать?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Верстка и интеграция шаблонов сайтов с сервисом </a:t>
            </a:r>
            <a:r>
              <a:rPr lang="en-US" sz="2000" dirty="0" smtClean="0"/>
              <a:t>CMS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Повтор предыдущих уроков и Экзамен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2903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1840" y="1095586"/>
            <a:ext cx="5338936" cy="2952328"/>
          </a:xfrm>
        </p:spPr>
        <p:txBody>
          <a:bodyPr>
            <a:normAutofit/>
          </a:bodyPr>
          <a:lstStyle/>
          <a:p>
            <a:r>
              <a:rPr lang="ru-RU" dirty="0" smtClean="0"/>
              <a:t>Не забываем</a:t>
            </a:r>
            <a:br>
              <a:rPr lang="ru-RU" dirty="0" smtClean="0"/>
            </a:br>
            <a:r>
              <a:rPr lang="ru-RU" dirty="0" smtClean="0"/>
              <a:t>про написание</a:t>
            </a:r>
            <a:br>
              <a:rPr lang="ru-RU" dirty="0" smtClean="0"/>
            </a:br>
            <a:r>
              <a:rPr lang="ru-RU" b="1" dirty="0" smtClean="0"/>
              <a:t>документации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 данному уроку!!!</a:t>
            </a:r>
            <a:endParaRPr lang="ru-RU" dirty="0"/>
          </a:p>
        </p:txBody>
      </p:sp>
      <p:pic>
        <p:nvPicPr>
          <p:cNvPr id="1026" name="Picture 2" descr="C:\Users\LexInZector\Desktop\icon_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19622"/>
            <a:ext cx="2304256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11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114163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Что такое система управления версиями </a:t>
            </a:r>
            <a:r>
              <a:rPr lang="en-US" dirty="0" smtClean="0"/>
              <a:t>(VCS)?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1592669"/>
            <a:ext cx="835292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b="1" dirty="0"/>
              <a:t>Система управления версиями</a:t>
            </a:r>
            <a:r>
              <a:rPr lang="ru-RU" sz="2200" dirty="0"/>
              <a:t> (от англ. </a:t>
            </a:r>
            <a:r>
              <a:rPr lang="ru-RU" sz="2200" i="1" dirty="0" err="1"/>
              <a:t>Version</a:t>
            </a:r>
            <a:r>
              <a:rPr lang="ru-RU" sz="2200" i="1" dirty="0"/>
              <a:t> </a:t>
            </a:r>
            <a:r>
              <a:rPr lang="ru-RU" sz="2200" i="1" dirty="0" err="1"/>
              <a:t>Control</a:t>
            </a:r>
            <a:r>
              <a:rPr lang="ru-RU" sz="2200" i="1" dirty="0"/>
              <a:t> </a:t>
            </a:r>
            <a:r>
              <a:rPr lang="ru-RU" sz="2200" i="1" dirty="0" err="1"/>
              <a:t>System</a:t>
            </a:r>
            <a:r>
              <a:rPr lang="ru-RU" sz="2200" i="1" dirty="0"/>
              <a:t>, VCS</a:t>
            </a:r>
            <a:r>
              <a:rPr lang="ru-RU" sz="2200" dirty="0"/>
              <a:t> или </a:t>
            </a:r>
            <a:r>
              <a:rPr lang="ru-RU" sz="2200" i="1" dirty="0" err="1"/>
              <a:t>Revision</a:t>
            </a:r>
            <a:r>
              <a:rPr lang="ru-RU" sz="2200" i="1" dirty="0"/>
              <a:t> </a:t>
            </a:r>
            <a:r>
              <a:rPr lang="ru-RU" sz="2200" i="1" dirty="0" err="1"/>
              <a:t>Control</a:t>
            </a:r>
            <a:r>
              <a:rPr lang="ru-RU" sz="2200" i="1" dirty="0"/>
              <a:t> </a:t>
            </a:r>
            <a:r>
              <a:rPr lang="ru-RU" sz="2200" i="1" dirty="0" err="1"/>
              <a:t>System</a:t>
            </a:r>
            <a:r>
              <a:rPr lang="ru-RU" sz="2200" dirty="0"/>
              <a:t>) — программное обеспечение для облегчения работы с изменяющейся информацией. Система управления версиями позволяет хранить несколько версий одного и того же документа, при необходимости возвращаться к более ранним версиям, определять, кто и когда сделал то или иное изменение, и многое другое.</a:t>
            </a:r>
          </a:p>
          <a:p>
            <a:pPr algn="just"/>
            <a:r>
              <a:rPr lang="ru-RU" sz="2200" dirty="0"/>
              <a:t>Такие системы наиболее широко используются при разработке </a:t>
            </a:r>
            <a:r>
              <a:rPr lang="ru-RU" sz="2200" dirty="0" smtClean="0"/>
              <a:t>ПО </a:t>
            </a:r>
            <a:r>
              <a:rPr lang="ru-RU" sz="2200" dirty="0"/>
              <a:t>для хранения исходных кодов разрабатываемой программы.</a:t>
            </a:r>
          </a:p>
        </p:txBody>
      </p:sp>
    </p:spTree>
    <p:extLst>
      <p:ext uri="{BB962C8B-B14F-4D97-AF65-F5344CB8AC3E}">
        <p14:creationId xmlns:p14="http://schemas.microsoft.com/office/powerpoint/2010/main" val="150468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</a:t>
            </a:r>
            <a:r>
              <a:rPr lang="en-US" dirty="0" smtClean="0"/>
              <a:t>Mercurial?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1315090"/>
            <a:ext cx="835292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b="1" dirty="0" err="1"/>
              <a:t>Mercurial</a:t>
            </a:r>
            <a:r>
              <a:rPr lang="ru-RU" sz="2200" dirty="0"/>
              <a:t> </a:t>
            </a:r>
            <a:r>
              <a:rPr lang="ru-RU" sz="2200" dirty="0" smtClean="0"/>
              <a:t>, </a:t>
            </a:r>
            <a:r>
              <a:rPr lang="ru-RU" sz="2200" dirty="0"/>
              <a:t>он же </a:t>
            </a:r>
            <a:r>
              <a:rPr lang="ru-RU" sz="2200" b="1" dirty="0" err="1" smtClean="0"/>
              <a:t>Hg</a:t>
            </a:r>
            <a:r>
              <a:rPr lang="ru-RU" sz="2200" b="1" dirty="0" smtClean="0"/>
              <a:t> </a:t>
            </a:r>
            <a:r>
              <a:rPr lang="ru-RU" sz="2200" dirty="0" smtClean="0"/>
              <a:t>– кроссплатформенная распределённая </a:t>
            </a:r>
            <a:r>
              <a:rPr lang="ru-RU" sz="2200" dirty="0"/>
              <a:t>система управления </a:t>
            </a:r>
            <a:r>
              <a:rPr lang="ru-RU" sz="2200" dirty="0" smtClean="0"/>
              <a:t>версиями (</a:t>
            </a:r>
            <a:r>
              <a:rPr lang="en-US" sz="2200" dirty="0" smtClean="0"/>
              <a:t>VCS</a:t>
            </a:r>
            <a:r>
              <a:rPr lang="ru-RU" sz="2200" dirty="0" smtClean="0"/>
              <a:t>), </a:t>
            </a:r>
            <a:r>
              <a:rPr lang="ru-RU" sz="2200" dirty="0"/>
              <a:t>разработанная для </a:t>
            </a:r>
            <a:r>
              <a:rPr lang="ru-RU" sz="2200" dirty="0" smtClean="0"/>
              <a:t>работы </a:t>
            </a:r>
            <a:r>
              <a:rPr lang="ru-RU" sz="2200" dirty="0"/>
              <a:t>с очень большими </a:t>
            </a:r>
            <a:r>
              <a:rPr lang="ru-RU" sz="2200" dirty="0" err="1" smtClean="0"/>
              <a:t>репозиториями</a:t>
            </a:r>
            <a:r>
              <a:rPr lang="ru-RU" sz="2200" dirty="0" smtClean="0"/>
              <a:t> кода.</a:t>
            </a:r>
            <a:r>
              <a:rPr lang="en-US" sz="2200" dirty="0" smtClean="0"/>
              <a:t> </a:t>
            </a:r>
            <a:r>
              <a:rPr lang="ru-RU" sz="2200" dirty="0" smtClean="0"/>
              <a:t>Является консольной программой.</a:t>
            </a:r>
            <a:r>
              <a:rPr lang="en-US" sz="2200" dirty="0" smtClean="0"/>
              <a:t> </a:t>
            </a:r>
            <a:r>
              <a:rPr lang="ru-RU" sz="2200" dirty="0" smtClean="0"/>
              <a:t>Является </a:t>
            </a:r>
            <a:r>
              <a:rPr lang="ru-RU" sz="2200" dirty="0"/>
              <a:t>распределённой (децентрализованной) системой контроля </a:t>
            </a:r>
            <a:r>
              <a:rPr lang="ru-RU" sz="2200" dirty="0" smtClean="0"/>
              <a:t>версий.</a:t>
            </a:r>
          </a:p>
        </p:txBody>
      </p:sp>
      <p:pic>
        <p:nvPicPr>
          <p:cNvPr id="4" name="Picture 2" descr="C:\Users\LexInZector\Desktop\New_Mercurial_logo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7494"/>
            <a:ext cx="60006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6512" y="3219822"/>
            <a:ext cx="367240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dirty="0"/>
              <a:t>Репозиторий, хранилище - место, где хранятся и поддерживаются какие-либо данные</a:t>
            </a:r>
            <a:r>
              <a:rPr lang="ru-RU" sz="2200" dirty="0" smtClean="0"/>
              <a:t>.</a:t>
            </a:r>
            <a:endParaRPr lang="ru-RU" sz="2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427984" y="3147814"/>
            <a:ext cx="4248472" cy="151216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$ hg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project-directory)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$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cd (project-directory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$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(add some files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$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hg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add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$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hg commit -m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“Start”</a:t>
            </a:r>
            <a:endParaRPr lang="ru-RU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72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9156" y="809045"/>
            <a:ext cx="822568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200" dirty="0" smtClean="0"/>
              <a:t>На </a:t>
            </a:r>
            <a:r>
              <a:rPr lang="ru-RU" sz="2200" dirty="0"/>
              <a:t>личном компьютере создаётся новый репозиторий (путём клонирования существующего репозитория, создания нового и т. п.);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200" dirty="0"/>
              <a:t>В рабочей директории данного </a:t>
            </a:r>
            <a:r>
              <a:rPr lang="ru-RU" sz="2200" dirty="0" smtClean="0"/>
              <a:t>репозитория</a:t>
            </a:r>
            <a:r>
              <a:rPr lang="ru-RU" sz="2200" dirty="0"/>
              <a:t> </a:t>
            </a:r>
            <a:r>
              <a:rPr lang="ru-RU" sz="2200" dirty="0" smtClean="0"/>
              <a:t>изменяются/добавляются/удаляются </a:t>
            </a:r>
            <a:r>
              <a:rPr lang="ru-RU" sz="2200" dirty="0"/>
              <a:t>файлы;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200" dirty="0"/>
              <a:t>Выполняется фиксация (</a:t>
            </a:r>
            <a:r>
              <a:rPr lang="ru-RU" sz="2200" dirty="0" err="1"/>
              <a:t>commit</a:t>
            </a:r>
            <a:r>
              <a:rPr lang="ru-RU" sz="2200" dirty="0"/>
              <a:t>) изменений в данный репозиторий (то есть в локальный репозиторий на личном компьютере);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200" dirty="0"/>
              <a:t>Шаги 2 и 3 повторяются столько раз, сколько необходимо;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200" dirty="0"/>
              <a:t>При необходимости производится синхронизация изменений с другими </a:t>
            </a:r>
            <a:r>
              <a:rPr lang="ru-RU" sz="2200" dirty="0" err="1"/>
              <a:t>репозиториями</a:t>
            </a:r>
            <a:r>
              <a:rPr lang="ru-RU" sz="2200" dirty="0"/>
              <a:t>: забираются (</a:t>
            </a:r>
            <a:r>
              <a:rPr lang="ru-RU" sz="2200" dirty="0" err="1"/>
              <a:t>pull</a:t>
            </a:r>
            <a:r>
              <a:rPr lang="ru-RU" sz="2200" dirty="0"/>
              <a:t>) чужие наборы изменений и/или отдаются (</a:t>
            </a:r>
            <a:r>
              <a:rPr lang="ru-RU" sz="2200" dirty="0" err="1"/>
              <a:t>push</a:t>
            </a:r>
            <a:r>
              <a:rPr lang="ru-RU" sz="2200" dirty="0"/>
              <a:t>) собственные</a:t>
            </a:r>
            <a:r>
              <a:rPr lang="ru-RU" sz="2200" dirty="0" smtClean="0"/>
              <a:t>.</a:t>
            </a:r>
            <a:endParaRPr lang="ru-RU" sz="2200" dirty="0"/>
          </a:p>
        </p:txBody>
      </p:sp>
      <p:sp>
        <p:nvSpPr>
          <p:cNvPr id="5" name="TextBox 4"/>
          <p:cNvSpPr txBox="1"/>
          <p:nvPr/>
        </p:nvSpPr>
        <p:spPr>
          <a:xfrm>
            <a:off x="459156" y="267494"/>
            <a:ext cx="776366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/>
              <a:t>Рабочий процесс, как правило, выглядит следующим образом</a:t>
            </a:r>
            <a:r>
              <a:rPr lang="ru-RU" sz="2200" dirty="0" smtClean="0"/>
              <a:t>:</a:t>
            </a:r>
            <a:endParaRPr lang="ru-RU" sz="2200" dirty="0"/>
          </a:p>
        </p:txBody>
      </p:sp>
      <p:sp>
        <p:nvSpPr>
          <p:cNvPr id="6" name="TextBox 5"/>
          <p:cNvSpPr txBox="1"/>
          <p:nvPr/>
        </p:nvSpPr>
        <p:spPr>
          <a:xfrm>
            <a:off x="2555776" y="91556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533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699792" y="104746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8" name="Picture 2" descr="C:\Users\LexInZector\Desktop\New_Mercurial_logo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966088"/>
            <a:ext cx="1487588" cy="1785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427984" y="627534"/>
            <a:ext cx="237626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/>
              <a:t>Поддерживается</a:t>
            </a:r>
          </a:p>
          <a:p>
            <a:r>
              <a:rPr lang="ru-RU" sz="2200" dirty="0"/>
              <a:t>о</a:t>
            </a:r>
            <a:r>
              <a:rPr lang="ru-RU" sz="2200" dirty="0" smtClean="0"/>
              <a:t>перационными</a:t>
            </a:r>
          </a:p>
          <a:p>
            <a:r>
              <a:rPr lang="ru-RU" sz="2200" dirty="0" smtClean="0"/>
              <a:t>системами: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200" dirty="0" smtClean="0"/>
              <a:t>Linux</a:t>
            </a:r>
            <a:endParaRPr lang="ru-RU" sz="22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200" dirty="0" smtClean="0"/>
              <a:t>Windows</a:t>
            </a:r>
            <a:endParaRPr lang="ru-RU" sz="22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200" dirty="0" err="1" smtClean="0"/>
              <a:t>MacOS</a:t>
            </a:r>
            <a:endParaRPr lang="ru-RU" sz="22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sz="2200" dirty="0" smtClean="0"/>
              <a:t>другие</a:t>
            </a:r>
            <a:endParaRPr lang="ru-RU" sz="2200" dirty="0"/>
          </a:p>
        </p:txBody>
      </p:sp>
      <p:sp>
        <p:nvSpPr>
          <p:cNvPr id="2" name="TextBox 1"/>
          <p:cNvSpPr txBox="1"/>
          <p:nvPr/>
        </p:nvSpPr>
        <p:spPr>
          <a:xfrm>
            <a:off x="728640" y="3798208"/>
            <a:ext cx="768672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500" dirty="0" smtClean="0"/>
              <a:t>Скачать можно по адресу:</a:t>
            </a:r>
          </a:p>
          <a:p>
            <a:pPr algn="ctr"/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https://www.mercurial-scm.org/downloads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331640" y="3507854"/>
            <a:ext cx="6480720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325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команды</a:t>
            </a:r>
            <a:endParaRPr lang="ru-RU" dirty="0"/>
          </a:p>
        </p:txBody>
      </p:sp>
      <p:pic>
        <p:nvPicPr>
          <p:cNvPr id="4" name="Picture 2" descr="C:\Users\LexInZector\Desktop\New_Mercurial_logo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7494"/>
            <a:ext cx="60006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39552" y="1239022"/>
            <a:ext cx="1440160" cy="36004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$ hg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99792" y="1203598"/>
            <a:ext cx="401109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/>
              <a:t>Инициализация нового проекта</a:t>
            </a:r>
            <a:endParaRPr lang="ru-RU" sz="2200" dirty="0" smtClean="0"/>
          </a:p>
        </p:txBody>
      </p:sp>
      <p:sp>
        <p:nvSpPr>
          <p:cNvPr id="20" name="Прямоугольник 19"/>
          <p:cNvSpPr/>
          <p:nvPr/>
        </p:nvSpPr>
        <p:spPr>
          <a:xfrm>
            <a:off x="539552" y="1743078"/>
            <a:ext cx="1440160" cy="36004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$ hg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pull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699792" y="1707654"/>
            <a:ext cx="490223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 smtClean="0"/>
              <a:t>Скачать все изменения из репозитория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539552" y="2320303"/>
            <a:ext cx="1584176" cy="36004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$ hg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heads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699792" y="2284879"/>
            <a:ext cx="46052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 smtClean="0"/>
              <a:t>Посмотреть список доступных веток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539552" y="2876730"/>
            <a:ext cx="1944216" cy="63112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$ hg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summary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$ hg sum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99792" y="2810421"/>
            <a:ext cx="594797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 smtClean="0"/>
              <a:t>Посмотреть текущую ветку и номер изменения,</a:t>
            </a:r>
          </a:p>
          <a:p>
            <a:r>
              <a:rPr lang="ru-RU" sz="2200" dirty="0" smtClean="0"/>
              <a:t>на которое обновлен проект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539552" y="3651870"/>
            <a:ext cx="1780973" cy="59000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$ hg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status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$ hg stat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699792" y="3602509"/>
            <a:ext cx="61062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 smtClean="0"/>
              <a:t>Посмотреть список не закрепленных изменений,</a:t>
            </a:r>
          </a:p>
          <a:p>
            <a:r>
              <a:rPr lang="ru-RU" sz="2200" dirty="0" smtClean="0"/>
              <a:t>добавленных, удаленных, конфликтных файлов</a:t>
            </a:r>
          </a:p>
        </p:txBody>
      </p:sp>
      <p:cxnSp>
        <p:nvCxnSpPr>
          <p:cNvPr id="28" name="Прямая соединительная линия 27"/>
          <p:cNvCxnSpPr>
            <a:stCxn id="6" idx="3"/>
            <a:endCxn id="3" idx="1"/>
          </p:cNvCxnSpPr>
          <p:nvPr/>
        </p:nvCxnSpPr>
        <p:spPr>
          <a:xfrm>
            <a:off x="1979712" y="1419042"/>
            <a:ext cx="720080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stCxn id="20" idx="3"/>
            <a:endCxn id="21" idx="1"/>
          </p:cNvCxnSpPr>
          <p:nvPr/>
        </p:nvCxnSpPr>
        <p:spPr>
          <a:xfrm>
            <a:off x="1979712" y="1923098"/>
            <a:ext cx="720080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stCxn id="22" idx="3"/>
            <a:endCxn id="23" idx="1"/>
          </p:cNvCxnSpPr>
          <p:nvPr/>
        </p:nvCxnSpPr>
        <p:spPr>
          <a:xfrm>
            <a:off x="2123728" y="2500323"/>
            <a:ext cx="576064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stCxn id="24" idx="3"/>
            <a:endCxn id="25" idx="1"/>
          </p:cNvCxnSpPr>
          <p:nvPr/>
        </p:nvCxnSpPr>
        <p:spPr>
          <a:xfrm>
            <a:off x="2483768" y="3192292"/>
            <a:ext cx="216024" cy="285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>
            <a:stCxn id="26" idx="3"/>
          </p:cNvCxnSpPr>
          <p:nvPr/>
        </p:nvCxnSpPr>
        <p:spPr>
          <a:xfrm flipV="1">
            <a:off x="2320525" y="3929160"/>
            <a:ext cx="379267" cy="17711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539552" y="4407374"/>
            <a:ext cx="1440160" cy="36004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$ hg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diff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699792" y="4371950"/>
            <a:ext cx="423038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 smtClean="0"/>
              <a:t>Подробный просмотр изменений</a:t>
            </a:r>
          </a:p>
        </p:txBody>
      </p:sp>
      <p:cxnSp>
        <p:nvCxnSpPr>
          <p:cNvPr id="30" name="Прямая соединительная линия 29"/>
          <p:cNvCxnSpPr>
            <a:stCxn id="19" idx="3"/>
            <a:endCxn id="29" idx="1"/>
          </p:cNvCxnSpPr>
          <p:nvPr/>
        </p:nvCxnSpPr>
        <p:spPr>
          <a:xfrm>
            <a:off x="1979712" y="4587394"/>
            <a:ext cx="720080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822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команды</a:t>
            </a:r>
            <a:endParaRPr lang="ru-RU" dirty="0"/>
          </a:p>
        </p:txBody>
      </p:sp>
      <p:pic>
        <p:nvPicPr>
          <p:cNvPr id="4" name="Picture 2" descr="C:\Users\LexInZector\Desktop\New_Mercurial_logo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7494"/>
            <a:ext cx="60006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39552" y="1239022"/>
            <a:ext cx="1368152" cy="36004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$ hg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add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99792" y="1203598"/>
            <a:ext cx="497501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 smtClean="0"/>
              <a:t>Добавить добавленные файлы в проект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539552" y="1856785"/>
            <a:ext cx="1656184" cy="36004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$ hg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-A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699792" y="1821361"/>
            <a:ext cx="474540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 smtClean="0"/>
              <a:t>Удалить удаленные файлы из проекта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539552" y="2427734"/>
            <a:ext cx="3240360" cy="71708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$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hg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push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$ hg push –-new-branch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11960" y="2378373"/>
            <a:ext cx="33123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/>
              <a:t>Отправить изменение (коммит) в репозиторий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540530" y="3322788"/>
            <a:ext cx="2807334" cy="119317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$ hg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update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$ hg update –r N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$ hg update –C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$ hg update –r N -C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635897" y="3234918"/>
            <a:ext cx="482453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/>
              <a:t>Обновить проект до определенного изменения. Ключ –</a:t>
            </a:r>
            <a:r>
              <a:rPr lang="en-US" sz="2200" dirty="0" smtClean="0"/>
              <a:t>r </a:t>
            </a:r>
            <a:r>
              <a:rPr lang="ru-RU" sz="2200" dirty="0" smtClean="0"/>
              <a:t>указывает номер изменения. Ключ –С (большая) означает, что нужно «перетереть» старые изменения при обновлении</a:t>
            </a:r>
          </a:p>
        </p:txBody>
      </p:sp>
      <p:cxnSp>
        <p:nvCxnSpPr>
          <p:cNvPr id="28" name="Прямая соединительная линия 27"/>
          <p:cNvCxnSpPr>
            <a:stCxn id="6" idx="3"/>
            <a:endCxn id="3" idx="1"/>
          </p:cNvCxnSpPr>
          <p:nvPr/>
        </p:nvCxnSpPr>
        <p:spPr>
          <a:xfrm>
            <a:off x="1907704" y="1419042"/>
            <a:ext cx="792088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stCxn id="20" idx="3"/>
            <a:endCxn id="21" idx="1"/>
          </p:cNvCxnSpPr>
          <p:nvPr/>
        </p:nvCxnSpPr>
        <p:spPr>
          <a:xfrm>
            <a:off x="2195736" y="2036805"/>
            <a:ext cx="504056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stCxn id="22" idx="3"/>
            <a:endCxn id="23" idx="1"/>
          </p:cNvCxnSpPr>
          <p:nvPr/>
        </p:nvCxnSpPr>
        <p:spPr>
          <a:xfrm flipV="1">
            <a:off x="3779912" y="2763094"/>
            <a:ext cx="432048" cy="2318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stCxn id="24" idx="3"/>
            <a:endCxn id="25" idx="1"/>
          </p:cNvCxnSpPr>
          <p:nvPr/>
        </p:nvCxnSpPr>
        <p:spPr>
          <a:xfrm>
            <a:off x="3347864" y="3919377"/>
            <a:ext cx="288033" cy="208093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25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599</TotalTime>
  <Words>621</Words>
  <Application>Microsoft Office PowerPoint</Application>
  <PresentationFormat>Экран (16:9)</PresentationFormat>
  <Paragraphs>131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IO Framework</vt:lpstr>
      <vt:lpstr>Список уроков</vt:lpstr>
      <vt:lpstr>Не забываем про написание документации по данному уроку!!!</vt:lpstr>
      <vt:lpstr>Что такое система управления версиями (VCS)?</vt:lpstr>
      <vt:lpstr>Что такое Mercurial?</vt:lpstr>
      <vt:lpstr>Презентация PowerPoint</vt:lpstr>
      <vt:lpstr>Презентация PowerPoint</vt:lpstr>
      <vt:lpstr>Основные команды</vt:lpstr>
      <vt:lpstr>Основные команды</vt:lpstr>
      <vt:lpstr>Основные команды</vt:lpstr>
      <vt:lpstr>Создание нового проекта</vt:lpstr>
      <vt:lpstr>Файл hgrc</vt:lpstr>
      <vt:lpstr>Файл .hgignore</vt:lpstr>
      <vt:lpstr>Показательные видеоуроки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 Framework</dc:title>
  <dc:creator>Администратор</dc:creator>
  <cp:lastModifiedBy>Администратор</cp:lastModifiedBy>
  <cp:revision>162</cp:revision>
  <dcterms:created xsi:type="dcterms:W3CDTF">2018-01-03T03:29:07Z</dcterms:created>
  <dcterms:modified xsi:type="dcterms:W3CDTF">2018-05-29T05:14:12Z</dcterms:modified>
</cp:coreProperties>
</file>